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5" r:id="rId2"/>
    <p:sldId id="296" r:id="rId3"/>
    <p:sldId id="261" r:id="rId4"/>
    <p:sldId id="260" r:id="rId5"/>
    <p:sldId id="274" r:id="rId6"/>
    <p:sldId id="289" r:id="rId7"/>
    <p:sldId id="291" r:id="rId8"/>
    <p:sldId id="290" r:id="rId9"/>
    <p:sldId id="285" r:id="rId10"/>
    <p:sldId id="275" r:id="rId11"/>
    <p:sldId id="276" r:id="rId12"/>
    <p:sldId id="294" r:id="rId13"/>
    <p:sldId id="287" r:id="rId14"/>
    <p:sldId id="292" r:id="rId15"/>
    <p:sldId id="267" r:id="rId16"/>
    <p:sldId id="272" r:id="rId17"/>
    <p:sldId id="293" r:id="rId18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386" autoAdjust="0"/>
  </p:normalViewPr>
  <p:slideViewPr>
    <p:cSldViewPr>
      <p:cViewPr varScale="1">
        <p:scale>
          <a:sx n="57" d="100"/>
          <a:sy n="57" d="100"/>
        </p:scale>
        <p:origin x="169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5.xml"/><Relationship Id="rId2" Type="http://schemas.openxmlformats.org/officeDocument/2006/relationships/slide" Target="slides/slide11.xml"/><Relationship Id="rId1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5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B825213-FA24-44F1-BC3E-48B57DD56C5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9095810-F19A-462A-9E00-398E42996E25}" type="slidenum">
              <a:rPr lang="en-GB" altLang="en-US" sz="1200"/>
              <a:pPr/>
              <a:t>3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E15E16F-D7DA-47EC-B363-C004C514320F}" type="slidenum">
              <a:rPr lang="en-GB" altLang="en-US" sz="1200"/>
              <a:pPr/>
              <a:t>4</a:t>
            </a:fld>
            <a:endParaRPr lang="en-GB" altLang="en-US" sz="1200"/>
          </a:p>
        </p:txBody>
      </p:sp>
      <p:sp>
        <p:nvSpPr>
          <p:cNvPr id="819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C4B8A-16A6-4340-8B64-7CFC5403E68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9887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9466A-1049-4AA9-934D-77927F2EAA8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3706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AF36D-07A6-49D6-AFA3-B5E103EA224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56630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CBDE5-25B9-48B4-87B9-8E014FF40E2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091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9F2F5-0B31-408F-A07E-3B8B7F8B4B0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2220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1DAAE-676B-43E4-8AE8-5838AC9C22C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47306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BBDBC-F1EA-4B13-8868-E44451F7B22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0467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94349-C742-437D-9AF0-CA740D93377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1584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59347-275E-4FEC-A5C7-7CB42AFCD50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355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C46C7-3AD0-418F-9B38-B680D503C87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37550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92EE3-EA5F-41C9-92B7-7E573F9E404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98274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99"/>
            </a:gs>
            <a:gs pos="100000">
              <a:srgbClr val="E8C13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4911C7BA-EF58-4F3A-8EC2-5B784CEE94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www.harappa.com/indus/gif2/drain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hyperlink" Target="http://images.google.co.uk/imgres?imgurl=http://www.sewerhistory.org/images/w/wam/loth_wam12.jpg&amp;imgrefurl=http://www.sewerhistory.org/grfx/wh_region/indus2.htm&amp;h=504&amp;w=800&amp;sz=86&amp;hl=en&amp;start=4&amp;um=1&amp;tbnid=lcX1658133EjaM:&amp;tbnh=90&amp;tbnw=143&amp;prev=/images%3Fq%3Dthe%2Bindus%2Bvalley%2BDrainage%2BSystem%26svnum%3D10%26um%3D1%26hl%3Den%26safe%3Dvss%26sa%3DN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://www.pitt.edu/~asian/week-1/indus-figure-big.gif" TargetMode="External"/><Relationship Id="rId7" Type="http://schemas.openxmlformats.org/officeDocument/2006/relationships/hyperlink" Target="http://en.wikipedia.org/wiki/Image:Mohenjo-daro_Priesterk%C3%B6nig.jpe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http://www.heritage.gov.pk/Indus%20jpg/Indus%20Jewel.jpg" TargetMode="External"/><Relationship Id="rId7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hyperlink" Target="http://www.india-exports.com/gifs-new/ring.j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.uk/imgres?imgurl=http://www.alldelhihotels.com/image/indus_sindhu_.jpg&amp;imgrefurl=http://www.alldelhihotels.com/indus-velley-trekking-tours.htm&amp;h=480&amp;w=640&amp;sz=59&amp;hl=en&amp;start=11&amp;tbnid=7c8jUUUN_b51LM:&amp;tbnh=103&amp;tbnw=137&amp;prev=/images%3Fq%3Dthe%2Bindus%2Bvalley%26gbv%3D2%26svnum%3D10%26hl%3Den%26safe%3Dvss%26sa%3D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8" t="2579" r="12839" b="6250"/>
          <a:stretch>
            <a:fillRect/>
          </a:stretch>
        </p:blipFill>
        <p:spPr bwMode="auto">
          <a:xfrm>
            <a:off x="0" y="0"/>
            <a:ext cx="9504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81000" y="0"/>
            <a:ext cx="83820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Comic Sans MS" panose="030F0702030302020204" pitchFamily="66" charset="0"/>
              </a:rPr>
              <a:t>The Great Bath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GB" altLang="en-US" sz="2000">
                <a:latin typeface="Comic Sans MS" panose="030F0702030302020204" pitchFamily="66" charset="0"/>
              </a:rPr>
              <a:t>The great bath was a special place in the Indus Valley. Like the drains, the bricks were made waterproof so none of the water could escape. The only way the water could escape was through a special system where, if they wanted to, they can let the water out if it got to dirty and then they could fill it up again. It also has a  plug hole which was used for totally emptying out the bath.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GB" altLang="en-US" sz="1600">
                <a:latin typeface="Comic Sans MS" panose="030F0702030302020204" pitchFamily="66" charset="0"/>
              </a:rPr>
              <a:t>    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724400" y="2286000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-57150" y="1738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4341" name="Picture 5" descr="Great Bath Mohenjo-da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076700"/>
            <a:ext cx="2763837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Mohenjo-daroba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644900"/>
            <a:ext cx="2211388" cy="290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6084888" y="2781300"/>
            <a:ext cx="2667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  <a:latin typeface="Comic Sans MS" panose="030F0702030302020204" pitchFamily="66" charset="0"/>
              </a:rPr>
              <a:t>This is the plug of the great bath.</a:t>
            </a: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6875463" y="3429000"/>
            <a:ext cx="896937" cy="1371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3995738" y="2971800"/>
            <a:ext cx="21764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  <a:latin typeface="Comic Sans MS" panose="030F0702030302020204" pitchFamily="66" charset="0"/>
              </a:rPr>
              <a:t>This is the great bath today</a:t>
            </a:r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4356100" y="3644900"/>
            <a:ext cx="673100" cy="18415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250825" y="2708275"/>
            <a:ext cx="3529013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GB" altLang="en-US" sz="2000">
                <a:latin typeface="Comic Sans MS" panose="030F0702030302020204" pitchFamily="66" charset="0"/>
              </a:rPr>
              <a:t>The bath is made from tightly fitted bricks which had tar on the inside of the bath. The tar was used as a water proof layer so the people could bath. Archaeologists aren’t sure how they filled it up but they found a well near by.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GB" altLang="en-US" sz="2000">
                <a:latin typeface="Comic Sans MS" panose="030F0702030302020204" pitchFamily="66" charset="0"/>
              </a:rPr>
              <a:t>The bath was 12 metres long and 7 metres wide.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Comic Sans MS" panose="030F0702030302020204" pitchFamily="66" charset="0"/>
              </a:rPr>
              <a:t>The Drainage System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57150" y="874713"/>
            <a:ext cx="6184900" cy="62785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GB" altLang="en-US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The </a:t>
            </a:r>
            <a:r>
              <a:rPr lang="en-GB" altLang="en-US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I</a:t>
            </a:r>
            <a:r>
              <a:rPr lang="en-GB" altLang="en-US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ndus civilization had an elaborate sanitary and drainage system.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GB" altLang="en-US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Each and every house had a connection with the main drain.  These even had inspection holes for maintenance. 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GB" altLang="en-US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There is evidence of very sophisticated drainage systems in the cities of the Indus Civilization. The drainage systems were so big that a human would have been able to walk through the middle of one. 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GB" altLang="en-US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If the drain was blocked, the drain could be easily accessed. They were also very clever because they used cement and clay bricks to make the drains. It was 5 metres deep. 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en-GB" altLang="en-US" sz="1800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619500" y="2000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5365" name="Picture 5" descr="Harappa drain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950913"/>
            <a:ext cx="2844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 descr="loth_wam1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867275"/>
            <a:ext cx="327660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Line 8"/>
          <p:cNvSpPr>
            <a:spLocks noChangeShapeType="1"/>
          </p:cNvSpPr>
          <p:nvPr/>
        </p:nvSpPr>
        <p:spPr bwMode="auto">
          <a:xfrm flipV="1">
            <a:off x="6172200" y="4191000"/>
            <a:ext cx="609600" cy="762000"/>
          </a:xfrm>
          <a:prstGeom prst="line">
            <a:avLst/>
          </a:prstGeom>
          <a:noFill/>
          <a:ln w="38100">
            <a:pattFill prst="lgConfetti">
              <a:fgClr>
                <a:schemeClr val="tx1"/>
              </a:fgClr>
              <a:bgClr>
                <a:schemeClr val="tx1"/>
              </a:bgClr>
            </a:patt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539750" y="1196975"/>
            <a:ext cx="8208963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2800">
                <a:latin typeface="Comic Sans MS" panose="030F0702030302020204" pitchFamily="66" charset="0"/>
              </a:rPr>
              <a:t>The conduit to the main drains running through the middle of streets below pavement level and covered with stones and bricks.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</a:pPr>
            <a:r>
              <a:rPr lang="en-GB" altLang="en-US" sz="2800">
                <a:latin typeface="Comic Sans MS" panose="030F0702030302020204" pitchFamily="66" charset="0"/>
              </a:rPr>
              <a:t>The covered drain was connected to the larger sewerage outlets which finally led the dirty water outside the populated areas.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</a:pPr>
            <a:r>
              <a:rPr lang="en-GB" altLang="en-US" sz="2800">
                <a:latin typeface="Comic Sans MS" panose="030F0702030302020204" pitchFamily="66" charset="0"/>
              </a:rPr>
              <a:t>They introduced world’s first urban sanitation system</a:t>
            </a:r>
            <a:endParaRPr lang="en-GB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39750" y="-242888"/>
            <a:ext cx="7772400" cy="1143001"/>
          </a:xfrm>
        </p:spPr>
        <p:txBody>
          <a:bodyPr/>
          <a:lstStyle/>
          <a:p>
            <a:r>
              <a:rPr lang="en-GB" altLang="en-US" smtClean="0">
                <a:latin typeface="Comic Sans MS" panose="030F0702030302020204" pitchFamily="66" charset="0"/>
              </a:rPr>
              <a:t>Granary</a:t>
            </a:r>
            <a:endParaRPr lang="en-US" altLang="en-US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4925" y="1125538"/>
            <a:ext cx="5400675" cy="4689475"/>
          </a:xfrm>
        </p:spPr>
        <p:txBody>
          <a:bodyPr/>
          <a:lstStyle/>
          <a:p>
            <a:pPr algn="just"/>
            <a:r>
              <a:rPr lang="en-US" altLang="en-US" sz="2800" smtClean="0">
                <a:latin typeface="Comic Sans MS" panose="030F0702030302020204" pitchFamily="66" charset="0"/>
              </a:rPr>
              <a:t>A granary is a structure for the storage and preservation of grain, and the people of Mohenjo-Daro had a big one.</a:t>
            </a:r>
          </a:p>
          <a:p>
            <a:pPr algn="just"/>
            <a:r>
              <a:rPr lang="en-US" altLang="en-US" sz="2800" smtClean="0">
                <a:latin typeface="Comic Sans MS" panose="030F0702030302020204" pitchFamily="66" charset="0"/>
              </a:rPr>
              <a:t>The people of Mohenjo-Daro may have used their granary as a community bank for their harvested grains, much as we use banks today.</a:t>
            </a:r>
          </a:p>
          <a:p>
            <a:pPr algn="just"/>
            <a:r>
              <a:rPr lang="en-US" altLang="en-US" sz="2800" smtClean="0">
                <a:latin typeface="Comic Sans MS" panose="030F0702030302020204" pitchFamily="66" charset="0"/>
              </a:rPr>
              <a:t>Stored grain for Ceremonial purposes, times of shortage, and possibly the regulation of grain production and sale.</a:t>
            </a:r>
            <a:endParaRPr lang="en-US" altLang="en-US" sz="2400" smtClean="0">
              <a:latin typeface="Comic Sans MS" panose="030F0702030302020204" pitchFamily="66" charset="0"/>
            </a:endParaRPr>
          </a:p>
          <a:p>
            <a:pPr algn="just"/>
            <a:endParaRPr lang="en-US" altLang="en-US" sz="2400" smtClean="0"/>
          </a:p>
        </p:txBody>
      </p:sp>
      <p:pic>
        <p:nvPicPr>
          <p:cNvPr id="1741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682750"/>
            <a:ext cx="35274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342900" y="836613"/>
            <a:ext cx="8458200" cy="5026025"/>
          </a:xfrm>
        </p:spPr>
        <p:txBody>
          <a:bodyPr/>
          <a:lstStyle/>
          <a:p>
            <a:pPr algn="just"/>
            <a:r>
              <a:rPr lang="en-US" altLang="en-US" smtClean="0">
                <a:latin typeface="Comic Sans MS" panose="030F0702030302020204" pitchFamily="66" charset="0"/>
              </a:rPr>
              <a:t>The great cities and many towns of the Indus valley civilization were supported by a rather advanced agricultural system based on the cultivation of wheat, rye, peas, and possibly rice. Cotton was widely cultivated and numerous domesticated animals were reared. </a:t>
            </a:r>
          </a:p>
          <a:p>
            <a:pPr algn="just"/>
            <a:r>
              <a:rPr lang="en-US" altLang="en-US" smtClean="0">
                <a:latin typeface="Comic Sans MS" panose="030F0702030302020204" pitchFamily="66" charset="0"/>
              </a:rPr>
              <a:t>It is likely that irrigation systems were built to catch and control waters from the monsoon and the rivers, and that fish caught in the rivers provided an additional nutritive essential.</a:t>
            </a:r>
          </a:p>
          <a:p>
            <a:pPr algn="just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19621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219200" y="0"/>
            <a:ext cx="6858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Comic Sans MS" panose="030F0702030302020204" pitchFamily="66" charset="0"/>
              </a:rPr>
              <a:t>Models and Figurines</a:t>
            </a:r>
            <a:r>
              <a:rPr lang="en-GB" altLang="en-US" sz="2400"/>
              <a:t> 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175" y="421640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GB" altLang="en-US" sz="2400"/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pic>
        <p:nvPicPr>
          <p:cNvPr id="19461" name="Picture 5" descr="indus-figur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88" y="3124200"/>
            <a:ext cx="2005012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700338" y="3225800"/>
            <a:ext cx="342900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GB" altLang="en-US" sz="2000">
                <a:latin typeface="Comic Sans MS" panose="030F0702030302020204" pitchFamily="66" charset="0"/>
              </a:rPr>
              <a:t>Many archaeologists think that Harappan people used figurines when they prayed. Maybe the Harrapan people worshiped a female goddess.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GB" altLang="en-US" sz="2000">
                <a:latin typeface="Comic Sans MS" panose="030F0702030302020204" pitchFamily="66" charset="0"/>
              </a:rPr>
              <a:t>Dice and small sculptures of bullock carts were probably used as toys and games. </a:t>
            </a:r>
          </a:p>
        </p:txBody>
      </p:sp>
      <p:pic>
        <p:nvPicPr>
          <p:cNvPr id="19463" name="Picture 7" descr="Model cart with bullock figurines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47800"/>
            <a:ext cx="47085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-68263" y="457200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9465" name="Picture 9" descr="Indus Valley Figurines: Slide #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828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AutoShape 10" descr="Mature Harappan &quot;Priest King&quot; statue, Mohenjo-daro, Wearing Sindhi Ajrak, late Mature Harappan period, National Museum, Karachi, Pakistan">
            <a:hlinkClick r:id="rId7" tooltip="Mature Harappan &quot;Priest King&quot; statue, Mohenjo-daro, Wearing Sindhi Ajrak, late Mature Harappan period, National Museum, Karachi, Pakistan"/>
          </p:cNvPr>
          <p:cNvSpPr>
            <a:spLocks noChangeAspect="1" noChangeArrowheads="1"/>
          </p:cNvSpPr>
          <p:nvPr/>
        </p:nvSpPr>
        <p:spPr bwMode="auto">
          <a:xfrm>
            <a:off x="2987675" y="2420938"/>
            <a:ext cx="228600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 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-2217738" y="1560513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-300038" y="1668463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9469" name="Picture 13" descr="Fig. 2 - Bust (front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1752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0"/>
            <a:ext cx="7772400" cy="1219200"/>
          </a:xfrm>
        </p:spPr>
        <p:txBody>
          <a:bodyPr anchor="ctr"/>
          <a:lstStyle/>
          <a:p>
            <a:pPr eaLnBrk="1" hangingPunct="1"/>
            <a:r>
              <a:rPr lang="en-GB" altLang="en-US" sz="4400" smtClean="0">
                <a:latin typeface="Comic Sans MS" panose="030F0702030302020204" pitchFamily="66" charset="0"/>
              </a:rPr>
              <a:t>Indus valley’s jewellery 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28600" y="914400"/>
            <a:ext cx="32639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GB" altLang="en-US" sz="2000">
                <a:latin typeface="Comic Sans MS" panose="030F0702030302020204" pitchFamily="66" charset="0"/>
              </a:rPr>
              <a:t>People of the Indus Valley really loved jewellery and it is </a:t>
            </a:r>
            <a:r>
              <a:rPr lang="en-GB" altLang="en-US" sz="2000">
                <a:latin typeface="Comic Sans MS" panose="030F0702030302020204" pitchFamily="66" charset="0"/>
                <a:cs typeface="Arial" panose="020B0604020202020204" pitchFamily="34" charset="0"/>
              </a:rPr>
              <a:t>one of the Indus valley civilization best feature. </a:t>
            </a:r>
            <a:r>
              <a:rPr lang="en-GB" altLang="en-US" sz="2000">
                <a:latin typeface="Comic Sans MS" panose="030F0702030302020204" pitchFamily="66" charset="0"/>
              </a:rPr>
              <a:t>We have evidence of the amount of jewellery found in the Indus valley.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486150" y="26479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0485" name="Picture 5" descr="Indus Jewel.jpg (44342 bytes)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990600"/>
            <a:ext cx="199072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339975" y="5516563"/>
            <a:ext cx="2895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>
                <a:latin typeface="Comic Sans MS" panose="030F0702030302020204" pitchFamily="66" charset="0"/>
              </a:rPr>
              <a:t>Each bead in the Indus valley is approximately 2-3 centimetres long.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3429000" y="2133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5435600" y="1052513"/>
            <a:ext cx="2133600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>
                <a:latin typeface="Comic Sans MS" panose="030F0702030302020204" pitchFamily="66" charset="0"/>
                <a:cs typeface="Arial" panose="020B0604020202020204" pitchFamily="34" charset="0"/>
              </a:rPr>
              <a:t>The Indus valley is rich in many metals and worthy stones</a:t>
            </a:r>
            <a:r>
              <a:rPr lang="en-GB" altLang="en-US" sz="2000">
                <a:latin typeface="Comic Sans MS" panose="030F0702030302020204" pitchFamily="66" charset="0"/>
              </a:rPr>
              <a:t> such as </a:t>
            </a:r>
            <a:r>
              <a:rPr lang="en-GB" altLang="en-US" sz="2000">
                <a:latin typeface="Comic Sans MS" panose="030F0702030302020204" pitchFamily="66" charset="0"/>
                <a:cs typeface="Arial" panose="020B0604020202020204" pitchFamily="34" charset="0"/>
              </a:rPr>
              <a:t>Carnelian, gold, copper, turquoise and other metals/semi precious stones </a:t>
            </a:r>
          </a:p>
        </p:txBody>
      </p:sp>
      <p:pic>
        <p:nvPicPr>
          <p:cNvPr id="20489" name="Picture 9" descr="ri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600200"/>
            <a:ext cx="12938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0" descr="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972050"/>
            <a:ext cx="1528763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1" descr="jewell-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149725"/>
            <a:ext cx="2849562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3324225" y="2068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0493" name="Picture 13" descr="b18c1707200604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73463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2895600" y="46482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95" name="Line 16"/>
          <p:cNvSpPr>
            <a:spLocks noChangeShapeType="1"/>
          </p:cNvSpPr>
          <p:nvPr/>
        </p:nvSpPr>
        <p:spPr bwMode="auto">
          <a:xfrm flipV="1">
            <a:off x="7162800" y="3048000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/>
              <a:t>Name three theories about why the Indus valley civilization ended?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en-US" smtClean="0"/>
              <a:t>The river may have changed course, natural disaster (Caused by heavy monsoons)</a:t>
            </a:r>
          </a:p>
          <a:p>
            <a:pPr algn="just"/>
            <a:r>
              <a:rPr lang="en-US" altLang="en-US" smtClean="0"/>
              <a:t>The people may have overworked the land (overcutting trees, over grazed, over farmed land depleting nutrients.</a:t>
            </a:r>
          </a:p>
          <a:p>
            <a:pPr algn="just"/>
            <a:r>
              <a:rPr lang="en-US" altLang="en-US" smtClean="0"/>
              <a:t>Aryan invasion</a:t>
            </a:r>
          </a:p>
          <a:p>
            <a:pPr algn="just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30213" y="76200"/>
            <a:ext cx="7924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Comic Sans MS" panose="030F0702030302020204" pitchFamily="66" charset="0"/>
              </a:rPr>
              <a:t>Where is the Indus valley ?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04800" y="16002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28600" y="1752600"/>
            <a:ext cx="8915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000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783013" y="762000"/>
            <a:ext cx="4572000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The Indus Valley is on the border between India,Pakistan and Afghanistan.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To the West of Mohenjo-Daro are the Highlands. North East of Mohenjo Daro are the Himalayan mountains.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Desert in the east (thar Desert) which both provided natural defense from invasions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en-GB" altLang="en-US" sz="1600">
              <a:latin typeface="Comic Sans MS" panose="030F0702030302020204" pitchFamily="66" charset="0"/>
            </a:endParaRPr>
          </a:p>
        </p:txBody>
      </p:sp>
      <p:pic>
        <p:nvPicPr>
          <p:cNvPr id="4102" name="Picture 6" descr="Map of indus valley showing physical feature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789363"/>
            <a:ext cx="5257800" cy="28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ancient-indus-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295400"/>
            <a:ext cx="355441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76200" y="0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Comic Sans MS" panose="030F0702030302020204" pitchFamily="66" charset="0"/>
              </a:rPr>
              <a:t>The Civilization in the IndusValley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-1189038" y="2368550"/>
            <a:ext cx="914400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04800" y="784225"/>
            <a:ext cx="4987925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The Indus Valley civilization lived in the Valley about 4000 years ago in the western part of South Asia, in what today is Pakistan and western India.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The people in the Indus valley formed the earliest urban civilization in  the sub Indian  continent and one of the earliest in the world.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Another name for the Indus valley civilization is the Harappan civilization.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The first excavations that were made in the cities of Harappa and Mohenjo-daro which were conducted in 1921-1922 by Alexander Cunningham.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Many different artefacts have been uncovered in the Indus Valleys main cities, Mohenjo-Daro and Harappa.</a:t>
            </a:r>
            <a:r>
              <a:rPr lang="en-GB" altLang="en-US" sz="2400">
                <a:latin typeface="Comic Sans MS" panose="030F0702030302020204" pitchFamily="66" charset="0"/>
              </a:rPr>
              <a:t> 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en-GB" altLang="en-US" sz="1600">
              <a:latin typeface="Comic Sans MS" panose="030F0702030302020204" pitchFamily="66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648200" y="15240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endParaRPr lang="en-GB" alt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7" name="Picture 7" descr="indus_sindhu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5" y="768350"/>
            <a:ext cx="3467100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4" descr="Aerial photograph of Mohenjo-daro, showing  the layout of excavated streets and buildings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75" y="3357563"/>
            <a:ext cx="384492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8392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Comic Sans MS" panose="030F0702030302020204" pitchFamily="66" charset="0"/>
              </a:rPr>
              <a:t>Why did the Harappan civilization decide to live in the Indus Valley?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50825" y="2565400"/>
            <a:ext cx="4465638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GB" altLang="en-US" sz="2000">
                <a:latin typeface="Comic Sans MS" panose="030F0702030302020204" pitchFamily="66" charset="0"/>
              </a:rPr>
              <a:t>The Indus Valley civilization may lived there because of the Indus River which flows through the valley.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GB" altLang="en-US" sz="2000">
                <a:latin typeface="Comic Sans MS" panose="030F0702030302020204" pitchFamily="66" charset="0"/>
              </a:rPr>
              <a:t>It over-flowed every year leaving soil perfect for growing crops in.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GB" altLang="en-US" sz="2000">
                <a:latin typeface="Comic Sans MS" panose="030F0702030302020204" pitchFamily="66" charset="0"/>
              </a:rPr>
              <a:t>It could of also been used for transport and food such as fish.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GB" altLang="en-US" sz="2000">
                <a:latin typeface="Comic Sans MS" panose="030F0702030302020204" pitchFamily="66" charset="0"/>
              </a:rPr>
              <a:t>The Indus Valley was also well protected by the Himalayan Mountain Range</a:t>
            </a:r>
            <a:r>
              <a:rPr lang="en-GB" altLang="en-US" sz="1800">
                <a:latin typeface="Comic Sans MS" panose="030F0702030302020204" pitchFamily="66" charset="0"/>
              </a:rPr>
              <a:t>.</a:t>
            </a:r>
            <a:r>
              <a:rPr lang="en-GB" altLang="en-US" sz="240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-1668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7173" name="Picture 5" descr="raikho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708275"/>
            <a:ext cx="3621087" cy="26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b="1" smtClean="0">
                <a:latin typeface="Comic Sans MS" panose="030F0702030302020204" pitchFamily="66" charset="0"/>
              </a:rPr>
              <a:t>Streets and Buildings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50825" y="1196975"/>
            <a:ext cx="3733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3000">
                <a:latin typeface="Comic Sans MS" panose="030F0702030302020204" pitchFamily="66" charset="0"/>
              </a:rPr>
              <a:t>The City Structure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33400" y="28956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82550" y="1827213"/>
            <a:ext cx="541655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latin typeface="Comic Sans MS" panose="030F0702030302020204" pitchFamily="66" charset="0"/>
              </a:rPr>
              <a:t>Harappa and Mohenjo-daro were remarkably similar in layout and construction. Both were built on a square grid pattern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GB" altLang="en-US" sz="2000">
                <a:latin typeface="Comic Sans MS" panose="030F0702030302020204" pitchFamily="66" charset="0"/>
              </a:rPr>
              <a:t>To the west is citadel or raised area.. In Mohenjo-daro, the citadel is built about 45 feet above the plain.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GB" altLang="en-US" sz="2000">
                <a:latin typeface="Comic Sans MS" panose="030F0702030302020204" pitchFamily="66" charset="0"/>
              </a:rPr>
              <a:t>The city was laid out in grid iron with main streets about 45 feet wide.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GB" altLang="en-US" sz="2000">
                <a:latin typeface="Comic Sans MS" panose="030F0702030302020204" pitchFamily="66" charset="0"/>
              </a:rPr>
              <a:t>Main streets ran from north to south and east to west intersecting each other.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GB" altLang="en-US" sz="2000">
                <a:latin typeface="Comic Sans MS" panose="030F0702030302020204" pitchFamily="66" charset="0"/>
              </a:rPr>
              <a:t>Carts ran down to transport goods. These where pulled by camels, oxen and elephants, which where also used to travel on.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105400" y="19812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/>
              <a:t> </a:t>
            </a:r>
          </a:p>
        </p:txBody>
      </p:sp>
      <p:pic>
        <p:nvPicPr>
          <p:cNvPr id="9223" name="Picture 7" descr="Mohenjo-daro,%20City%20of%20the%20Indus%20Valley%20India%202500%20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1620838"/>
            <a:ext cx="37020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85800" y="-171450"/>
            <a:ext cx="7772400" cy="1143000"/>
          </a:xfrm>
        </p:spPr>
        <p:txBody>
          <a:bodyPr/>
          <a:lstStyle/>
          <a:p>
            <a:r>
              <a:rPr lang="en-US" altLang="en-US" b="1" smtClean="0"/>
              <a:t>Built Houses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971550"/>
            <a:ext cx="8893175" cy="4114800"/>
          </a:xfrm>
        </p:spPr>
        <p:txBody>
          <a:bodyPr/>
          <a:lstStyle/>
          <a:p>
            <a:pPr algn="just">
              <a:defRPr/>
            </a:pPr>
            <a:r>
              <a:rPr lang="en-US" sz="2600" dirty="0" smtClean="0">
                <a:latin typeface="Comic Sans MS" pitchFamily="66" charset="0"/>
              </a:rPr>
              <a:t>The nature of the buildings shows that the town dwellers were divided into social classes.</a:t>
            </a:r>
          </a:p>
          <a:p>
            <a:pPr algn="just">
              <a:defRPr/>
            </a:pPr>
            <a:r>
              <a:rPr lang="en-US" sz="2600" dirty="0" smtClean="0">
                <a:latin typeface="Comic Sans MS" pitchFamily="66" charset="0"/>
              </a:rPr>
              <a:t>The rich and the ruling class lived in multi roomed spacious houses and poorer lived in small tenants. </a:t>
            </a:r>
          </a:p>
          <a:p>
            <a:pPr algn="just">
              <a:defRPr/>
            </a:pPr>
            <a:r>
              <a:rPr lang="en-US" sz="2600" dirty="0" smtClean="0">
                <a:latin typeface="Comic Sans MS" pitchFamily="66" charset="0"/>
              </a:rPr>
              <a:t>Encroachment on public roads was not permitted. </a:t>
            </a:r>
          </a:p>
          <a:p>
            <a:pPr algn="just">
              <a:defRPr/>
            </a:pPr>
            <a:r>
              <a:rPr lang="en-US" sz="2600" dirty="0" smtClean="0">
                <a:latin typeface="Comic Sans MS" pitchFamily="66" charset="0"/>
              </a:rPr>
              <a:t>Smaller houses had two rooms while larger houses has many rooms. There courtyards attached to big buildings.</a:t>
            </a:r>
          </a:p>
          <a:p>
            <a:pPr algn="just">
              <a:defRPr/>
            </a:pPr>
            <a:r>
              <a:rPr lang="en-US" sz="2600" dirty="0" smtClean="0">
                <a:latin typeface="Comic Sans MS" pitchFamily="66" charset="0"/>
              </a:rPr>
              <a:t>Many of the houses had baths, wells and covered drains connected with street drains.</a:t>
            </a:r>
          </a:p>
          <a:p>
            <a:pPr algn="just">
              <a:defRPr/>
            </a:pPr>
            <a:r>
              <a:rPr lang="en-US" sz="2600" dirty="0" smtClean="0">
                <a:latin typeface="Comic Sans MS" pitchFamily="66" charset="0"/>
              </a:rPr>
              <a:t>Buildings had little ventilation arrangement, as door and windows were rarely fixed in the outer walls</a:t>
            </a:r>
          </a:p>
          <a:p>
            <a:pPr algn="just">
              <a:defRPr/>
            </a:pPr>
            <a:r>
              <a:rPr lang="en-US" sz="2600" dirty="0" smtClean="0">
                <a:latin typeface="Comic Sans MS" pitchFamily="66" charset="0"/>
              </a:rPr>
              <a:t>Entrance door facing the lane.</a:t>
            </a:r>
          </a:p>
          <a:p>
            <a:pPr marL="0" indent="0" algn="just">
              <a:buFontTx/>
              <a:buNone/>
              <a:defRPr/>
            </a:pPr>
            <a:endParaRPr lang="en-US" sz="2800" dirty="0" smtClean="0"/>
          </a:p>
          <a:p>
            <a:pPr marL="0" indent="0" algn="just">
              <a:buFontTx/>
              <a:buNone/>
              <a:defRPr/>
            </a:pPr>
            <a:r>
              <a:rPr lang="en-US" sz="28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85800" y="115888"/>
            <a:ext cx="7772400" cy="1009650"/>
          </a:xfrm>
        </p:spPr>
        <p:txBody>
          <a:bodyPr/>
          <a:lstStyle/>
          <a:p>
            <a:r>
              <a:rPr lang="en-US" altLang="en-US" b="1" smtClean="0"/>
              <a:t>Built Houses</a:t>
            </a:r>
            <a:endParaRPr lang="en-US" altLang="en-US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39750" y="836613"/>
            <a:ext cx="7772400" cy="4114800"/>
          </a:xfrm>
        </p:spPr>
        <p:txBody>
          <a:bodyPr/>
          <a:lstStyle/>
          <a:p>
            <a:pPr algn="just"/>
            <a:r>
              <a:rPr lang="en-US" altLang="en-US" sz="2600" smtClean="0">
                <a:latin typeface="Comic Sans MS" panose="030F0702030302020204" pitchFamily="66" charset="0"/>
              </a:rPr>
              <a:t>The houses were built on plinths rising above the street level with steps recessed in the wall at the front door. </a:t>
            </a:r>
          </a:p>
          <a:p>
            <a:pPr algn="just"/>
            <a:r>
              <a:rPr lang="en-US" altLang="en-US" sz="2600" smtClean="0">
                <a:latin typeface="Comic Sans MS" panose="030F0702030302020204" pitchFamily="66" charset="0"/>
              </a:rPr>
              <a:t>Brick houses of one to three stories were jumbled together in these areas, which must have been densely populated.</a:t>
            </a:r>
          </a:p>
          <a:p>
            <a:pPr algn="just"/>
            <a:r>
              <a:rPr lang="en-US" altLang="en-US" sz="2600" smtClean="0">
                <a:latin typeface="Comic Sans MS" panose="030F0702030302020204" pitchFamily="66" charset="0"/>
              </a:rPr>
              <a:t>The layout of the houses was amazingly uniform in that each consisted of a courtyard surrounded by rooms for sleeping, cooking, and, in the larger homes, receiving visitors. </a:t>
            </a:r>
          </a:p>
          <a:p>
            <a:pPr algn="just"/>
            <a:r>
              <a:rPr lang="en-US" altLang="en-US" sz="2600" smtClean="0">
                <a:latin typeface="Comic Sans MS" panose="030F0702030302020204" pitchFamily="66" charset="0"/>
              </a:rPr>
              <a:t>Each of the homes had a bathing area and drains that emptied into a covered, citywide sewage system, which was the best in the ancient world. </a:t>
            </a:r>
          </a:p>
          <a:p>
            <a:pPr algn="just"/>
            <a:endParaRPr lang="en-US" altLang="en-US" smtClean="0"/>
          </a:p>
          <a:p>
            <a:pPr algn="just"/>
            <a:endParaRPr lang="en-US" altLang="en-US" smtClean="0"/>
          </a:p>
          <a:p>
            <a:pPr algn="just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Building Materials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Comic Sans MS" panose="030F0702030302020204" pitchFamily="66" charset="0"/>
              </a:rPr>
              <a:t>There were no stone built house in Indus cities.</a:t>
            </a:r>
          </a:p>
          <a:p>
            <a:r>
              <a:rPr lang="en-US" altLang="en-US" smtClean="0">
                <a:latin typeface="Comic Sans MS" panose="030F0702030302020204" pitchFamily="66" charset="0"/>
              </a:rPr>
              <a:t>Most of the houses were built of burnt bricks. But sun dried bricks were also used.</a:t>
            </a:r>
          </a:p>
          <a:p>
            <a:r>
              <a:rPr lang="en-US" altLang="en-US" smtClean="0">
                <a:latin typeface="Comic Sans MS" panose="030F0702030302020204" pitchFamily="66" charset="0"/>
              </a:rPr>
              <a:t>Most of the bricks were equal in size.</a:t>
            </a:r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-22225"/>
            <a:ext cx="10333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en-US" altLang="en-US" sz="2800" b="1">
                <a:latin typeface="Copperplate Gothic Light" panose="020E0507020206020404" pitchFamily="34" charset="0"/>
                <a:ea typeface="MS PGothic" panose="020B0600070205080204" pitchFamily="34" charset="-128"/>
              </a:rPr>
              <a:t>Citadel Of Mohenjo-Daro</a:t>
            </a:r>
            <a:endParaRPr lang="en-US" altLang="en-US" sz="2800" b="1">
              <a:solidFill>
                <a:srgbClr val="D4CF00"/>
              </a:solidFill>
              <a:latin typeface="Copperplate Gothic Light" panose="020E0507020206020404" pitchFamily="34" charset="0"/>
              <a:ea typeface="MS PGothic" panose="020B0600070205080204" pitchFamily="34" charset="-128"/>
            </a:endParaRPr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6000" contrast="12000"/>
          </a:blip>
          <a:srcRect/>
          <a:stretch>
            <a:fillRect/>
          </a:stretch>
        </p:blipFill>
        <p:spPr>
          <a:xfrm>
            <a:off x="-33338" y="1412875"/>
            <a:ext cx="4173538" cy="5445125"/>
          </a:xfrm>
          <a:ln>
            <a:solidFill>
              <a:srgbClr val="CCC700"/>
            </a:solidFill>
          </a:ln>
          <a:effectLst>
            <a:outerShdw blurRad="12700" dist="12698" dir="2700000" algn="ctr" rotWithShape="0">
              <a:srgbClr val="808080">
                <a:alpha val="99962"/>
              </a:srgbClr>
            </a:outerShdw>
          </a:effectLst>
        </p:spPr>
      </p:pic>
      <p:sp>
        <p:nvSpPr>
          <p:cNvPr id="13316" name="TextBox 1"/>
          <p:cNvSpPr txBox="1">
            <a:spLocks noChangeArrowheads="1"/>
          </p:cNvSpPr>
          <p:nvPr/>
        </p:nvSpPr>
        <p:spPr bwMode="auto">
          <a:xfrm>
            <a:off x="4356100" y="549275"/>
            <a:ext cx="4787900" cy="710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en-US" sz="2400">
                <a:latin typeface="Comic Sans MS" panose="030F0702030302020204" pitchFamily="66" charset="0"/>
              </a:rPr>
              <a:t>The existence of a strong ruling class is also indicated by the presence of large and well-fortified citadels in each of the capital cities.</a:t>
            </a:r>
          </a:p>
          <a:p>
            <a:pPr algn="just">
              <a:spcBef>
                <a:spcPct val="0"/>
              </a:spcBef>
            </a:pPr>
            <a:r>
              <a:rPr lang="en-US" altLang="en-US" sz="2400">
                <a:latin typeface="Comic Sans MS" panose="030F0702030302020204" pitchFamily="66" charset="0"/>
              </a:rPr>
              <a:t>These citadels served as sanctuaries for the cities' populations in times of attack and as community centers in times of peace. The citadel at Mohenjo-daro included a very large building that may have been a palace.</a:t>
            </a:r>
          </a:p>
          <a:p>
            <a:pPr algn="just">
              <a:spcBef>
                <a:spcPct val="0"/>
              </a:spcBef>
            </a:pPr>
            <a:r>
              <a:rPr lang="en-US" altLang="en-US" sz="2400">
                <a:latin typeface="Comic Sans MS" panose="030F0702030302020204" pitchFamily="66" charset="0"/>
              </a:rPr>
              <a:t>It was used for public gathering and religious gathering.</a:t>
            </a:r>
          </a:p>
          <a:p>
            <a:pPr algn="just">
              <a:spcBef>
                <a:spcPct val="0"/>
              </a:spcBef>
            </a:pPr>
            <a:endParaRPr lang="en-US" altLang="en-US" sz="2400"/>
          </a:p>
          <a:p>
            <a:pPr algn="just">
              <a:spcBef>
                <a:spcPct val="0"/>
              </a:spcBef>
            </a:pPr>
            <a:endParaRPr lang="en-US" altLang="en-US" sz="2400"/>
          </a:p>
          <a:p>
            <a:pPr algn="just">
              <a:spcBef>
                <a:spcPct val="0"/>
              </a:spcBef>
            </a:pPr>
            <a:endParaRPr lang="en-US" altLang="en-US" sz="240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2199</TotalTime>
  <Words>1297</Words>
  <Application>Microsoft Office PowerPoint</Application>
  <PresentationFormat>On-screen Show (4:3)</PresentationFormat>
  <Paragraphs>87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Times New Roman</vt:lpstr>
      <vt:lpstr>Arial</vt:lpstr>
      <vt:lpstr>Comic Sans MS</vt:lpstr>
      <vt:lpstr>Copperplate Gothic Light</vt:lpstr>
      <vt:lpstr>MS PGothic</vt:lpstr>
      <vt:lpstr>Default Design</vt:lpstr>
      <vt:lpstr>PowerPoint Presentation</vt:lpstr>
      <vt:lpstr>PowerPoint Presentation</vt:lpstr>
      <vt:lpstr>PowerPoint Presentation</vt:lpstr>
      <vt:lpstr>PowerPoint Presentation</vt:lpstr>
      <vt:lpstr>Streets and Buildings</vt:lpstr>
      <vt:lpstr>Built Houses</vt:lpstr>
      <vt:lpstr>Built Houses</vt:lpstr>
      <vt:lpstr>Building Materials</vt:lpstr>
      <vt:lpstr>PowerPoint Presentation</vt:lpstr>
      <vt:lpstr>PowerPoint Presentation</vt:lpstr>
      <vt:lpstr>The Drainage System</vt:lpstr>
      <vt:lpstr>PowerPoint Presentation</vt:lpstr>
      <vt:lpstr>Granary</vt:lpstr>
      <vt:lpstr>PowerPoint Presentation</vt:lpstr>
      <vt:lpstr>PowerPoint Presentation</vt:lpstr>
      <vt:lpstr>Indus valley’s jewellery </vt:lpstr>
      <vt:lpstr>Name three theories about why the Indus valley civilization ended? </vt:lpstr>
    </vt:vector>
  </TitlesOfParts>
  <Company>NYCC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Forest of Galtres</dc:creator>
  <cp:lastModifiedBy>Home</cp:lastModifiedBy>
  <cp:revision>47</cp:revision>
  <dcterms:created xsi:type="dcterms:W3CDTF">2007-06-27T14:06:43Z</dcterms:created>
  <dcterms:modified xsi:type="dcterms:W3CDTF">2020-04-26T17:22:33Z</dcterms:modified>
</cp:coreProperties>
</file>